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5;&#1088;&#1077;&#1079;&#1077;&#1085;&#1090;&#1072;&#1094;&#1080;&#1103;%20&#1079;&#1072;%202020%20&#1075;&#1086;&#1076;\&#1055;&#1088;&#1077;&#1079;&#1077;&#1085;&#1090;&#1072;&#1094;&#1080;&#1103;%20&#1042;&#1050;%20&#1079;&#1072;%20%202020%20&#1075;&#1086;&#1076;%20-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5;&#1088;&#1077;&#1079;&#1077;&#1085;&#1090;&#1072;&#1094;&#1080;&#1103;%20&#1079;&#1072;%202020%20&#1075;&#1086;&#1076;\&#1055;&#1088;&#1077;&#1079;&#1077;&#1085;&#1090;&#1072;&#1094;&#1080;&#1103;%20&#1042;&#1050;%20&#1079;&#1072;%20%202020%20&#1075;&#1086;&#1076;%20-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'[Презентация ВК за  2020 год -.xls]ст-ра  дохода за 9 месяцев 2019'!$A$2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3333333333333367E-3"/>
                  <c:y val="3.7037037037037049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311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'[Презентация ВК за  2020 год -.xls]ст-ра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 2020 год -.xls]ст-ра  дохода за 9 месяцев 2019'!$B$2:$C$2</c:f>
              <c:numCache>
                <c:formatCode>General</c:formatCode>
                <c:ptCount val="2"/>
                <c:pt idx="0">
                  <c:v>17293.099999999995</c:v>
                </c:pt>
                <c:pt idx="1">
                  <c:v>17765.2</c:v>
                </c:pt>
              </c:numCache>
            </c:numRef>
          </c:val>
        </c:ser>
        <c:ser>
          <c:idx val="1"/>
          <c:order val="1"/>
          <c:tx>
            <c:strRef>
              <c:f>'[Презентация ВК за  2020 год -.xls]ст-ра  дохода за 9 месяцев 2019'!$A$3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1"/>
                  <c:y val="-4.6296296296296311E-3"/>
                </c:manualLayout>
              </c:layout>
              <c:showVal val="1"/>
            </c:dLbl>
            <c:dLbl>
              <c:idx val="1"/>
              <c:layout>
                <c:manualLayout>
                  <c:x val="0.10833333333333336"/>
                  <c:y val="-1.851851851851852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'[Презентация ВК за  2020 год -.xls]ст-ра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 2020 год -.xls]ст-ра  дохода за 9 месяцев 2019'!$B$3:$C$3</c:f>
              <c:numCache>
                <c:formatCode>General</c:formatCode>
                <c:ptCount val="2"/>
                <c:pt idx="0">
                  <c:v>1062.9000000000001</c:v>
                </c:pt>
                <c:pt idx="1">
                  <c:v>1238.8</c:v>
                </c:pt>
              </c:numCache>
            </c:numRef>
          </c:val>
        </c:ser>
        <c:ser>
          <c:idx val="2"/>
          <c:order val="2"/>
          <c:tx>
            <c:strRef>
              <c:f>'[Презентация ВК за  2020 год -.xls]ст-ра  дохода за 9 месяцев 2019'!$A$4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1111111111111117E-2"/>
                  <c:y val="-6.0185185185185161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'[Презентация ВК за  2020 год -.xls]ст-ра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 2020 год -.xls]ст-ра  дохода за 9 месяцев 2019'!$B$4:$C$4</c:f>
              <c:numCache>
                <c:formatCode>0.0</c:formatCode>
                <c:ptCount val="2"/>
                <c:pt idx="0">
                  <c:v>14514.2</c:v>
                </c:pt>
                <c:pt idx="1">
                  <c:v>14514.2</c:v>
                </c:pt>
              </c:numCache>
            </c:numRef>
          </c:val>
        </c:ser>
        <c:ser>
          <c:idx val="3"/>
          <c:order val="3"/>
          <c:tx>
            <c:strRef>
              <c:f>'[Презентация ВК за  2020 год -.xls]ст-ра  дохода за 9 месяцев 2019'!$A$5</c:f>
              <c:strCache>
                <c:ptCount val="1"/>
              </c:strCache>
            </c:strRef>
          </c:tx>
          <c:cat>
            <c:strRef>
              <c:f>'[Презентация ВК за  2020 год -.xls]ст-ра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 2020 год -.xls]ст-ра  дохода за 9 месяцев 2019'!$B$5:$C$5</c:f>
              <c:numCache>
                <c:formatCode>General</c:formatCode>
                <c:ptCount val="2"/>
              </c:numCache>
            </c:numRef>
          </c:val>
        </c:ser>
        <c:dLbls/>
        <c:shape val="cylinder"/>
        <c:axId val="75039872"/>
        <c:axId val="75041408"/>
        <c:axId val="0"/>
      </c:bar3DChart>
      <c:catAx>
        <c:axId val="75039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041408"/>
        <c:crosses val="autoZero"/>
        <c:auto val="1"/>
        <c:lblAlgn val="ctr"/>
        <c:lblOffset val="100"/>
      </c:catAx>
      <c:valAx>
        <c:axId val="75041408"/>
        <c:scaling>
          <c:orientation val="minMax"/>
        </c:scaling>
        <c:axPos val="l"/>
        <c:majorGridlines/>
        <c:numFmt formatCode="General" sourceLinked="1"/>
        <c:tickLblPos val="nextTo"/>
        <c:crossAx val="75039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'[Презентация ВК за  2020 год -.xls]структура расходов '!$A$6:$A$15</c:f>
              <c:strCache>
                <c:ptCount val="10"/>
                <c:pt idx="0">
                  <c:v>Общегосударственные расходы </c:v>
                </c:pt>
                <c:pt idx="1">
                  <c:v>Другие общегосударственные расходы 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Национальная безопасность правохранительная деятельность  </c:v>
                </c:pt>
                <c:pt idx="5">
                  <c:v>Жилищно-коммунальное хозяйство </c:v>
                </c:pt>
                <c:pt idx="6">
                  <c:v>Охрана окружающей среды</c:v>
                </c:pt>
                <c:pt idx="7">
                  <c:v>Культура, кинематография </c:v>
                </c:pt>
                <c:pt idx="8">
                  <c:v>Физическая культура и спорт </c:v>
                </c:pt>
                <c:pt idx="9">
                  <c:v>Социальная политика </c:v>
                </c:pt>
              </c:strCache>
            </c:strRef>
          </c:cat>
          <c:val>
            <c:numRef>
              <c:f>'[Презентация ВК за  2020 год -.xls]структура расходов '!$B$6:$B$15</c:f>
              <c:numCache>
                <c:formatCode>#,##0.00</c:formatCode>
                <c:ptCount val="10"/>
                <c:pt idx="0">
                  <c:v>13988.1</c:v>
                </c:pt>
                <c:pt idx="1">
                  <c:v>1631.6</c:v>
                </c:pt>
                <c:pt idx="2">
                  <c:v>675.9</c:v>
                </c:pt>
                <c:pt idx="3">
                  <c:v>2907.7</c:v>
                </c:pt>
                <c:pt idx="4">
                  <c:v>19.2</c:v>
                </c:pt>
                <c:pt idx="5">
                  <c:v>5107.5</c:v>
                </c:pt>
                <c:pt idx="6">
                  <c:v>301.7</c:v>
                </c:pt>
                <c:pt idx="7">
                  <c:v>7521.7</c:v>
                </c:pt>
                <c:pt idx="8">
                  <c:v>46.8</c:v>
                </c:pt>
                <c:pt idx="9">
                  <c:v>64.8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layout/>
    </c:legend>
    <c:plotVisOnly val="1"/>
    <c:dispBlanksAs val="zero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2020 год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администрации сельского поселения Верхнеказымский  от 12 мая 2021  года №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исполнении бюджета сельского поселения Верхнеказымский за 2020 год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за            2020 год  (тыс. руб.) 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97029699"/>
              </p:ext>
            </p:extLst>
          </p:nvPr>
        </p:nvGraphicFramePr>
        <p:xfrm>
          <a:off x="1115616" y="1052736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5644532"/>
              </p:ext>
            </p:extLst>
          </p:nvPr>
        </p:nvGraphicFramePr>
        <p:xfrm>
          <a:off x="251520" y="1196750"/>
          <a:ext cx="8640960" cy="548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109"/>
                <a:gridCol w="2137012"/>
                <a:gridCol w="2322839"/>
              </a:tblGrid>
              <a:tr h="6558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8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15289,7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15530,6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91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1 402,3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1377,8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95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8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279,4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75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63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65,8</a:t>
                      </a:r>
                    </a:p>
                  </a:txBody>
                  <a:tcPr/>
                </a:tc>
              </a:tr>
              <a:tr h="52585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3015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17006,5</a:t>
                      </a:r>
                      <a:endParaRPr lang="ru-RU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17351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815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2020 год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5984933"/>
              </p:ext>
            </p:extLst>
          </p:nvPr>
        </p:nvGraphicFramePr>
        <p:xfrm>
          <a:off x="539552" y="1268759"/>
          <a:ext cx="8280920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978"/>
                <a:gridCol w="2404049"/>
                <a:gridCol w="2047893"/>
              </a:tblGrid>
              <a:tr h="9003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6342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942,5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1112,9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194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бюджетов сельских поселений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003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13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1062,9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1238,8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2020 год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6428985"/>
              </p:ext>
            </p:extLst>
          </p:nvPr>
        </p:nvGraphicFramePr>
        <p:xfrm>
          <a:off x="323528" y="908721"/>
          <a:ext cx="8568951" cy="571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976"/>
                <a:gridCol w="2364232"/>
                <a:gridCol w="2462743"/>
              </a:tblGrid>
              <a:tr h="5293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933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14514,2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14514,2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8 102,6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8102,6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 бюджетам на выполнение передаваемых полномочий субъектов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государственную регистрацию актов гражданского состояния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сельских поселений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5228,2</a:t>
                      </a: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76064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по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мероприятиям муниципальной программы                                         "Реализация полномочий органов местного самоуправления на 2017-2023 годы"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Верхнеказымский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2020 год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3952829"/>
              </p:ext>
            </p:extLst>
          </p:nvPr>
        </p:nvGraphicFramePr>
        <p:xfrm>
          <a:off x="395536" y="836712"/>
          <a:ext cx="83529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90872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4693</TotalTime>
  <Words>340</Words>
  <Application>Microsoft Office PowerPoint</Application>
  <PresentationFormat>Экран (4:3)</PresentationFormat>
  <Paragraphs>105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Структура доходов  сельского поселения Верхнеказымский за            2020 год  (тыс. руб.) </vt:lpstr>
      <vt:lpstr>Исполнение  налоговых доходов бюджета сельского  поселения Верхнеказымский за 2020 год </vt:lpstr>
      <vt:lpstr>Состав неналоговых доходов бюджета сельского поселения Верхнеказымский за 2020 год </vt:lpstr>
      <vt:lpstr>Состав безвозмездных поступлений  сельского поселения Верхнеказымский за 2020 год  </vt:lpstr>
      <vt:lpstr>Исполнение  расходов по основным мероприятиям муниципальной программы                                         "Реализация полномочий органов местного самоуправления на 2017-2023 годы" сельского поселения Верхнеказымский за 2020 год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193</cp:revision>
  <dcterms:created xsi:type="dcterms:W3CDTF">2015-06-08T04:38:35Z</dcterms:created>
  <dcterms:modified xsi:type="dcterms:W3CDTF">2021-12-07T07:29:00Z</dcterms:modified>
</cp:coreProperties>
</file>